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355" r:id="rId4"/>
    <p:sldId id="345" r:id="rId5"/>
    <p:sldId id="323" r:id="rId6"/>
    <p:sldId id="348" r:id="rId7"/>
    <p:sldId id="362" r:id="rId8"/>
    <p:sldId id="347" r:id="rId9"/>
    <p:sldId id="346" r:id="rId10"/>
    <p:sldId id="350" r:id="rId11"/>
    <p:sldId id="351" r:id="rId12"/>
    <p:sldId id="354" r:id="rId13"/>
    <p:sldId id="353" r:id="rId14"/>
    <p:sldId id="352" r:id="rId15"/>
    <p:sldId id="356" r:id="rId16"/>
    <p:sldId id="357" r:id="rId17"/>
    <p:sldId id="358" r:id="rId18"/>
    <p:sldId id="360" r:id="rId19"/>
    <p:sldId id="361" r:id="rId20"/>
    <p:sldId id="267" r:id="rId21"/>
  </p:sldIdLst>
  <p:sldSz cx="9144000" cy="6858000" type="screen4x3"/>
  <p:notesSz cx="6858000" cy="9144000"/>
  <p:embeddedFontLst>
    <p:embeddedFont>
      <p:font typeface="Calibri" pitchFamily="34" charset="0"/>
      <p:regular r:id="rId24"/>
      <p:bold r:id="rId25"/>
      <p:italic r:id="rId26"/>
      <p:boldItalic r:id="rId27"/>
    </p:embeddedFont>
    <p:embeddedFont>
      <p:font typeface="Arial Black" pitchFamily="34" charset="0"/>
      <p:bold r:id="rId28"/>
    </p:embeddedFont>
    <p:embeddedFont>
      <p:font typeface="Propisi" pitchFamily="2" charset="0"/>
      <p:regular r:id="rId2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DA32C2"/>
    <a:srgbClr val="E6A4E3"/>
    <a:srgbClr val="CBBFC8"/>
    <a:srgbClr val="000000"/>
    <a:srgbClr val="D60093"/>
    <a:srgbClr val="FAFCA6"/>
    <a:srgbClr val="409018"/>
    <a:srgbClr val="EBF589"/>
    <a:srgbClr val="D4F68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04200-1667-4015-88F2-6B2E1289EE25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@Юферева Ирина Николаевна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C28C9-B8FF-47B4-B93D-3347535901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601770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A5D9F1-5EC2-4967-BBB9-CB2D08AC45C7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@Юферева Ирина Николаевна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D2696-F0BA-4934-A7A5-FB5529DB62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05321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    @</a:t>
            </a:r>
            <a:r>
              <a:rPr lang="ru-RU" smtClean="0"/>
              <a:t>Юферева</a:t>
            </a:r>
            <a:endParaRPr lang="en-US" smtClean="0"/>
          </a:p>
          <a:p>
            <a:r>
              <a:rPr lang="ru-RU" smtClean="0"/>
              <a:t> Ирина Николаевна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757346" cy="365125"/>
          </a:xfrm>
          <a:prstGeom prst="rect">
            <a:avLst/>
          </a:prstGeom>
        </p:spPr>
        <p:txBody>
          <a:bodyPr/>
          <a:lstStyle/>
          <a:p>
            <a:fld id="{31D9488E-4B7A-49B8-ACAA-6F3EC8B20C98}" type="datetimeFigureOut">
              <a:rPr lang="ru-RU" smtClean="0"/>
              <a:pPr/>
              <a:t>14.02.2017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01051315.jpg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0"/>
            <a:ext cx="9189211" cy="6858000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7D007-D8CF-41EE-B6DA-DA8157103F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214282" y="6286520"/>
            <a:ext cx="1428728" cy="428604"/>
          </a:xfrm>
          <a:prstGeom prst="rect">
            <a:avLst/>
          </a:prstGeom>
          <a:noFill/>
          <a:ln>
            <a:solidFill>
              <a:schemeClr val="tx2">
                <a:lumMod val="20000"/>
                <a:lumOff val="8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err="1" smtClean="0">
                <a:solidFill>
                  <a:srgbClr val="FAFCA6"/>
                </a:solidFill>
                <a:latin typeface="Times New Roman" pitchFamily="18" charset="0"/>
                <a:cs typeface="Times New Roman" pitchFamily="18" charset="0"/>
              </a:rPr>
              <a:t>juferevain@mail</a:t>
            </a:r>
            <a:r>
              <a:rPr lang="ru-RU" sz="1000" dirty="0" smtClean="0">
                <a:solidFill>
                  <a:srgbClr val="FAFC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000" dirty="0" err="1" smtClean="0">
                <a:solidFill>
                  <a:srgbClr val="FAFCA6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endParaRPr lang="ru-RU" sz="1000" dirty="0" smtClean="0">
              <a:solidFill>
                <a:srgbClr val="FAFCA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1" r:id="rId4"/>
    <p:sldLayoutId id="2147483660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4" r:id="rId16"/>
    <p:sldLayoutId id="2147483665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avatars.mds.yandex.net/get-pdb/34158/5609d878-b80d-447b-9f50-fca228faf9fe/s800" TargetMode="External"/><Relationship Id="rId3" Type="http://schemas.openxmlformats.org/officeDocument/2006/relationships/hyperlink" Target="http://fotocom-art.narod.ru/_ph/5/2/901051315.jpg?1449913078" TargetMode="External"/><Relationship Id="rId7" Type="http://schemas.openxmlformats.org/officeDocument/2006/relationships/hyperlink" Target="http://detskiychas.ru/obo_vsyom/victorina/victorina_ko_dnyu_valentina/" TargetMode="External"/><Relationship Id="rId12" Type="http://schemas.openxmlformats.org/officeDocument/2006/relationships/hyperlink" Target="https://news.am/img/news/36/77/54/default.jpg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-kopilka.ru/shkolnye-prazdniki/den-svjatogo-valentina/den-svjatogo-valentina-istorija-prazdnika.html-" TargetMode="External"/><Relationship Id="rId11" Type="http://schemas.openxmlformats.org/officeDocument/2006/relationships/hyperlink" Target="http://business-udacha.ru/wp-content/uploads/2017/01/6c2524a85afbd0e9cb65ebcb2172ee95f.jpeg" TargetMode="External"/><Relationship Id="rId5" Type="http://schemas.openxmlformats.org/officeDocument/2006/relationships/hyperlink" Target="http://www.arinasorokina.ru/wp-content/uploads/2012/05/clipart-16.png" TargetMode="External"/><Relationship Id="rId10" Type="http://schemas.openxmlformats.org/officeDocument/2006/relationships/hyperlink" Target="http://secretworlds.ru/fototo18/amerika3_secretworlds.ru.jpg" TargetMode="External"/><Relationship Id="rId4" Type="http://schemas.openxmlformats.org/officeDocument/2006/relationships/hyperlink" Target="http://osenseis.com/wp-content/uploads/angelitos-bebe-8.png" TargetMode="External"/><Relationship Id="rId9" Type="http://schemas.openxmlformats.org/officeDocument/2006/relationships/hyperlink" Target="http://www.languageforlife.ru/sites/default/files/%5bwallcoo%5d_England_london_city_HH001_resize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357422" y="2143116"/>
            <a:ext cx="44291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День</a:t>
            </a:r>
          </a:p>
          <a:p>
            <a:pPr algn="ctr"/>
            <a:r>
              <a:rPr lang="ru-RU" sz="3600" i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itchFamily="34" charset="0"/>
              </a:rPr>
              <a:t>Святого Валентина</a:t>
            </a:r>
            <a:endParaRPr lang="ru-RU" sz="3600" i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 pitchFamily="34" charset="0"/>
            </a:endParaRPr>
          </a:p>
        </p:txBody>
      </p:sp>
      <p:pic>
        <p:nvPicPr>
          <p:cNvPr id="13" name="Рисунок 12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14612" y="4714884"/>
            <a:ext cx="400052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 работы:</a:t>
            </a:r>
          </a:p>
          <a:p>
            <a:pPr algn="ctr"/>
            <a:r>
              <a:rPr lang="ru-RU" altLang="be-BY" sz="1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Юферева</a:t>
            </a:r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Ирина Николаевна, </a:t>
            </a:r>
          </a:p>
          <a:p>
            <a:pPr algn="ctr"/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altLang="be-BY" sz="1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Нечкинская</a:t>
            </a:r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pPr algn="ctr"/>
            <a:r>
              <a:rPr lang="ru-RU" altLang="be-BY" sz="1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Сарапульский</a:t>
            </a:r>
            <a:r>
              <a:rPr lang="ru-RU" altLang="be-BY" sz="1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район, Удмуртская Республика</a:t>
            </a:r>
            <a:endParaRPr lang="ru-RU" altLang="be-BY" sz="1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929422" y="3143248"/>
            <a:ext cx="4429156" cy="435771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71736" y="1785926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00430" y="2571744"/>
            <a:ext cx="2327152" cy="297723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Висячий замок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1. Эта вещь — залог верности влюблённых. Вещь может быть большая и маленькая, разных модификаций, с именами или без. Её вывешивают в специальных местах. Что это?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Магический куб</a:t>
            </a:r>
            <a:br>
              <a:rPr lang="ru-RU" sz="2400" dirty="0" smtClean="0"/>
            </a:br>
            <a:r>
              <a:rPr lang="ru-RU" sz="2400" dirty="0" smtClean="0"/>
              <a:t>Висячий замок </a:t>
            </a:r>
            <a:br>
              <a:rPr lang="ru-RU" sz="2400" dirty="0" smtClean="0"/>
            </a:br>
            <a:r>
              <a:rPr lang="ru-RU" sz="2400" dirty="0" smtClean="0"/>
              <a:t>Пальмовая ветвь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500726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52141"/>
            <a:ext cx="2327152" cy="2977231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Париж</a:t>
            </a:r>
            <a:r>
              <a:rPr lang="ru-RU" sz="2400" dirty="0" smtClean="0"/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2. Какой город называют городом всех влюбленных?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Париж </a:t>
            </a:r>
            <a:br>
              <a:rPr lang="ru-RU" sz="2400" dirty="0" smtClean="0"/>
            </a:br>
            <a:r>
              <a:rPr lang="ru-RU" sz="2400" dirty="0" smtClean="0"/>
              <a:t>Лондон</a:t>
            </a:r>
            <a:br>
              <a:rPr lang="ru-RU" sz="2400" dirty="0" smtClean="0"/>
            </a:br>
            <a:r>
              <a:rPr lang="ru-RU" sz="2400" dirty="0" smtClean="0"/>
              <a:t>Абу-даби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429288" cy="4786346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«Любовь-морковь»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«Любовь – не картошка, её не выбросишь в окошко»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«Прошла любовь, завяли помидоры»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3. Какие известные фразы, в которых сочетаются любовь и овощи, вы знаете?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071546"/>
            <a:ext cx="5643602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На сон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4. На что похожа любовь в популярной песне, которую исполняет Алла Пугачева?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 явь</a:t>
            </a:r>
            <a:br>
              <a:rPr lang="ru-RU" sz="2400" dirty="0" smtClean="0"/>
            </a:br>
            <a:r>
              <a:rPr lang="ru-RU" sz="2400" dirty="0" smtClean="0"/>
              <a:t>На вулкан</a:t>
            </a:r>
            <a:br>
              <a:rPr lang="ru-RU" sz="2400" dirty="0" smtClean="0"/>
            </a:br>
            <a:r>
              <a:rPr lang="ru-RU" sz="2400" dirty="0" smtClean="0"/>
              <a:t>На сон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857232"/>
            <a:ext cx="5429288" cy="4929222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Мост Вздохов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5. Как называется знаменитый мост для влюбленных в Венеции?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Мост Объятий</a:t>
            </a:r>
            <a:br>
              <a:rPr lang="ru-RU" sz="2400" dirty="0" smtClean="0"/>
            </a:br>
            <a:r>
              <a:rPr lang="ru-RU" sz="2400" dirty="0" smtClean="0"/>
              <a:t>Мост Вздохов </a:t>
            </a:r>
            <a:br>
              <a:rPr lang="ru-RU" sz="2400" dirty="0" smtClean="0"/>
            </a:br>
            <a:r>
              <a:rPr lang="ru-RU" sz="2400" dirty="0" smtClean="0"/>
              <a:t>Мост Улыбок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357850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Драгоценности</a:t>
            </a:r>
            <a:r>
              <a:rPr lang="ru-RU" sz="2400" dirty="0" smtClean="0"/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6. Что принято дарить на День святого Валентина во Франции?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Конфеты монпансье</a:t>
            </a:r>
            <a:br>
              <a:rPr lang="ru-RU" sz="2400" dirty="0" smtClean="0"/>
            </a:br>
            <a:r>
              <a:rPr lang="ru-RU" sz="2400" dirty="0" smtClean="0"/>
              <a:t>Драгоценности </a:t>
            </a:r>
            <a:br>
              <a:rPr lang="ru-RU" sz="2400" dirty="0" smtClean="0"/>
            </a:br>
            <a:r>
              <a:rPr lang="ru-RU" sz="2400" dirty="0" smtClean="0"/>
              <a:t>Шоколад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429288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На ромашке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b="1" dirty="0" smtClean="0"/>
              <a:t>7. На каком цветке гадают на любовь?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 розе</a:t>
            </a:r>
            <a:br>
              <a:rPr lang="ru-RU" sz="2400" dirty="0" smtClean="0"/>
            </a:br>
            <a:r>
              <a:rPr lang="ru-RU" sz="2400" dirty="0" smtClean="0"/>
              <a:t>На ромашке </a:t>
            </a:r>
            <a:br>
              <a:rPr lang="ru-RU" sz="2400" dirty="0" smtClean="0"/>
            </a:br>
            <a:r>
              <a:rPr lang="ru-RU" sz="2400" dirty="0" smtClean="0"/>
              <a:t>На лилии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5500726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Эрот, Амур, Купидон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/>
              <a:t>8.Назовите три имени лукавого и озорного божка любви, пронзающего своими меткими стрелами сердца влюблённых. 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928670"/>
            <a:ext cx="5643602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86446" y="3429000"/>
            <a:ext cx="2327152" cy="2977231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clipart-16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71736" y="928670"/>
            <a:ext cx="4167209" cy="39421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71934" y="5000636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DA32C2"/>
                </a:solidFill>
              </a:rPr>
              <a:t>С праздником!</a:t>
            </a:r>
            <a:endParaRPr lang="ru-RU" sz="3200" dirty="0">
              <a:solidFill>
                <a:srgbClr val="DA32C2"/>
              </a:solidFill>
            </a:endParaRPr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6715140" y="6429396"/>
            <a:ext cx="1500198" cy="214314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rgbClr val="FFFF00"/>
                </a:solidFill>
              </a:rPr>
              <a:t>Завершить показ</a:t>
            </a:r>
            <a:endParaRPr lang="ru-RU" sz="1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настраиваемая 4">
            <a:hlinkClick r:id="rId2" action="ppaction://hlinksldjump" highlightClick="1"/>
          </p:cNvPr>
          <p:cNvSpPr/>
          <p:nvPr/>
        </p:nvSpPr>
        <p:spPr>
          <a:xfrm>
            <a:off x="7143768" y="6286520"/>
            <a:ext cx="1214446" cy="3571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AFCA6"/>
                </a:solidFill>
              </a:rPr>
              <a:t>Источники</a:t>
            </a:r>
            <a:endParaRPr lang="ru-RU" sz="1400" dirty="0">
              <a:solidFill>
                <a:srgbClr val="FAFCA6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i="1" dirty="0" smtClean="0">
                <a:solidFill>
                  <a:srgbClr val="00B0F0"/>
                </a:solidFill>
              </a:rPr>
              <a:t>                                                                                                    </a:t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rgbClr val="00B0F0"/>
                </a:solidFill>
              </a:rPr>
              <a:t/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/>
            </a:r>
            <a:br>
              <a:rPr lang="ru-RU" sz="1800" i="1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/>
            </a:r>
            <a:br>
              <a:rPr lang="ru-RU" sz="4000" dirty="0" smtClean="0">
                <a:solidFill>
                  <a:srgbClr val="00B0F0"/>
                </a:solidFill>
              </a:rPr>
            </a:b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357422" y="1643050"/>
            <a:ext cx="47149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 февраля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святого Валентина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Propisi" pitchFamily="2" charset="0"/>
                <a:cs typeface="Times New Roman" pitchFamily="18" charset="0"/>
              </a:rPr>
              <a:t>самый романтичный праздник!</a:t>
            </a:r>
          </a:p>
          <a:p>
            <a:pPr algn="ctr"/>
            <a:r>
              <a:rPr lang="ru-RU" sz="2400" b="1" dirty="0" smtClean="0">
                <a:latin typeface="Propisi" pitchFamily="2" charset="0"/>
                <a:cs typeface="Times New Roman" pitchFamily="18" charset="0"/>
              </a:rPr>
              <a:t> Во всем мире его отмечают как день любви: мальчики и девочки, мужчины и женщины обмениваются  </a:t>
            </a:r>
            <a:r>
              <a:rPr lang="ru-RU" sz="2400" b="1" dirty="0" err="1" smtClean="0">
                <a:latin typeface="Propisi" pitchFamily="2" charset="0"/>
                <a:cs typeface="Times New Roman" pitchFamily="18" charset="0"/>
              </a:rPr>
              <a:t>валентинками</a:t>
            </a:r>
            <a:r>
              <a:rPr lang="ru-RU" sz="2400" b="1" dirty="0" smtClean="0">
                <a:latin typeface="Propisi" pitchFamily="2" charset="0"/>
                <a:cs typeface="Times New Roman" pitchFamily="18" charset="0"/>
              </a:rPr>
              <a:t> -поздравительными открытками в форме сердечек</a:t>
            </a:r>
            <a:r>
              <a:rPr lang="ru-RU" sz="2400" dirty="0" smtClean="0">
                <a:latin typeface="Propisi" pitchFamily="2" charset="0"/>
                <a:cs typeface="Times New Roman" pitchFamily="18" charset="0"/>
              </a:rPr>
              <a:t>.</a:t>
            </a:r>
            <a:endParaRPr lang="ru-RU" sz="2400" dirty="0">
              <a:latin typeface="Propisi" pitchFamily="2" charset="0"/>
              <a:cs typeface="Times New Roman" pitchFamily="18" charset="0"/>
            </a:endParaRPr>
          </a:p>
        </p:txBody>
      </p:sp>
      <p:pic>
        <p:nvPicPr>
          <p:cNvPr id="10" name="Рисунок 9" descr="angelitos-bebe-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357166"/>
            <a:ext cx="2327152" cy="297723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000108"/>
            <a:ext cx="70723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altLang="be-BY" sz="1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altLang="be-BY" sz="1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altLang="be-BY" sz="1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altLang="be-BY" sz="1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altLang="be-BY" sz="16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1428736"/>
            <a:ext cx="4357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be-BY" b="1" dirty="0" smtClean="0">
                <a:solidFill>
                  <a:srgbClr val="DA32C2"/>
                </a:solidFill>
                <a:latin typeface="Times New Roman" pitchFamily="18" charset="0"/>
                <a:cs typeface="Times New Roman" pitchFamily="18" charset="0"/>
              </a:rPr>
              <a:t>Информационные источники:</a:t>
            </a:r>
            <a:endParaRPr lang="ru-RU" dirty="0">
              <a:solidFill>
                <a:srgbClr val="DA32C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rId2" action="ppaction://hlinksldjump" highlightClick="1"/>
          </p:cNvPr>
          <p:cNvSpPr/>
          <p:nvPr/>
        </p:nvSpPr>
        <p:spPr>
          <a:xfrm>
            <a:off x="7215206" y="6215082"/>
            <a:ext cx="1071570" cy="42862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AFCA6"/>
                </a:solidFill>
              </a:rPr>
              <a:t>возврат</a:t>
            </a:r>
            <a:endParaRPr lang="ru-RU" sz="1400" dirty="0">
              <a:solidFill>
                <a:srgbClr val="FAFCA6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57422" y="2000240"/>
            <a:ext cx="4714908" cy="3786214"/>
          </a:xfrm>
        </p:spPr>
        <p:txBody>
          <a:bodyPr/>
          <a:lstStyle/>
          <a:p>
            <a:pPr algn="l"/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http://fotocom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art.narod.ru/_ph/5/2/901051315.jpg?1449913078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фон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http://osenseis.com/wp-content/uploads/angelitos-bebe-8.png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ангелочек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http://www.arinasorokina.ru/wp-content/uploads/2012/05/clipart-16.png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девочка и мальчик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http://ped-kopilka.ru/shkolnye-prazdniki/den-svjatogo-valentina/den-svjatogo-valentina-istorija-prazdnika.html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6"/>
              </a:rPr>
              <a:t>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День святого Валентина. История праздника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http://detskiychas.ru/obo_vsyom/victorina/victorina_ko_dnyu_valentina/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 вопросы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викторины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Франция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Англия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Америка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1"/>
              </a:rPr>
              <a:t>Япония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12"/>
              </a:rPr>
              <a:t>Саудовская Аравия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i="1" dirty="0" smtClean="0">
                <a:solidFill>
                  <a:srgbClr val="00B0F0"/>
                </a:solidFill>
              </a:rPr>
              <a:t>                                                                                                    </a:t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rgbClr val="00B0F0"/>
                </a:solidFill>
              </a:rPr>
              <a:t/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/>
            </a:r>
            <a:br>
              <a:rPr lang="ru-RU" sz="1800" i="1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/>
            </a:r>
            <a:br>
              <a:rPr lang="ru-RU" sz="4000" dirty="0" smtClean="0">
                <a:solidFill>
                  <a:srgbClr val="00B0F0"/>
                </a:solidFill>
              </a:rPr>
            </a:b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7158" y="357166"/>
            <a:ext cx="2327152" cy="29772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8794" y="1142984"/>
            <a:ext cx="55007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Propisi" pitchFamily="2" charset="0"/>
              </a:rPr>
              <a:t>Высоким чувством окрылённый,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Когда-то в давние года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Придумал кто – то День влюбленных,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Никак не ведая тогда,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Что станет этот день любимым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Желанным праздником в году.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Что днём святого Валентина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Его с почтеньем назовут.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Улыбки и цветы повсюду,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             В любви признания вновь и вновь…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               Так пусть для всех свершится чудо- </a:t>
            </a:r>
            <a:br>
              <a:rPr lang="ru-RU" sz="2400" b="1" dirty="0" smtClean="0">
                <a:latin typeface="Propisi" pitchFamily="2" charset="0"/>
              </a:rPr>
            </a:br>
            <a:r>
              <a:rPr lang="ru-RU" sz="2400" b="1" dirty="0" smtClean="0">
                <a:latin typeface="Propisi" pitchFamily="2" charset="0"/>
              </a:rPr>
              <a:t>              Пусть миром правит лишь любовь!</a:t>
            </a:r>
            <a:endParaRPr lang="ru-RU" sz="2400" b="1" dirty="0">
              <a:latin typeface="Propisi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i="1" dirty="0" smtClean="0">
                <a:solidFill>
                  <a:srgbClr val="00B0F0"/>
                </a:solidFill>
              </a:rPr>
              <a:t>                                                                                                    </a:t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2400" dirty="0" smtClean="0"/>
              <a:t> </a:t>
            </a:r>
            <a:r>
              <a:rPr lang="ru-RU" sz="2400" i="1" dirty="0" smtClean="0">
                <a:solidFill>
                  <a:srgbClr val="00B0F0"/>
                </a:solidFill>
              </a:rPr>
              <a:t/>
            </a:r>
            <a:br>
              <a:rPr lang="ru-RU" sz="2400" i="1" dirty="0" smtClean="0">
                <a:solidFill>
                  <a:srgbClr val="00B0F0"/>
                </a:solidFill>
              </a:rPr>
            </a:br>
            <a:r>
              <a:rPr lang="ru-RU" sz="1800" i="1" dirty="0" smtClean="0">
                <a:solidFill>
                  <a:srgbClr val="00B0F0"/>
                </a:solidFill>
              </a:rPr>
              <a:t/>
            </a:r>
            <a:br>
              <a:rPr lang="ru-RU" sz="1800" i="1" dirty="0" smtClean="0">
                <a:solidFill>
                  <a:srgbClr val="00B0F0"/>
                </a:solidFill>
              </a:rPr>
            </a:br>
            <a:r>
              <a:rPr lang="ru-RU" sz="4000" dirty="0" smtClean="0">
                <a:solidFill>
                  <a:srgbClr val="00B0F0"/>
                </a:solidFill>
              </a:rPr>
              <a:t/>
            </a:r>
            <a:br>
              <a:rPr lang="ru-RU" sz="4000" dirty="0" smtClean="0">
                <a:solidFill>
                  <a:srgbClr val="00B0F0"/>
                </a:solidFill>
              </a:rPr>
            </a:br>
            <a:endParaRPr lang="ru-RU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357422" y="1643050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2143116"/>
            <a:ext cx="37862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в разных странах празднуют День святого Валентина?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angelitos-bebe-8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2786058"/>
            <a:ext cx="2327152" cy="297723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начале XIX века у американцев появился обычай — в День святого Валентина дарить возлюбленным фигурки из марципана. А марципаны в те времена считались большой роскошью! И еще у американских детей в этот день принято дарить подарки больным и одиноким людям.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5500726" cy="4643470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128586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Америка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Англии раньше вырезали деревянные «ложки любви» и дарили их своим любимым. Их украшали сердечками, ключами и замочными скважинами, что символизировало: путь к сердцу открыт. Еще в Англии есть поверье — первый мужчина, которого увидишь в этот день, и есть твой суженый. Поэтому незамужние девушки встают в этот день пораньше и бегут к окну — высматривать суженого.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5572164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500174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Англия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 День влюбленных французы проводят различные романтические конкурсы. Например, очень популярен конкурс на самую длинную серенаду — песню о любви. А еще именно во Франции впервые было написано послание-четверостишие. И конечно, принято дарить в этот день драгоценности.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071546"/>
            <a:ext cx="5429288" cy="464347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1071546"/>
            <a:ext cx="5572164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1736" y="1500174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Франция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solidFill>
            <a:srgbClr val="E6A4E3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/>
              <a:t> </a:t>
            </a:r>
            <a:r>
              <a:rPr lang="ru-RU" sz="2400" dirty="0" smtClean="0">
                <a:solidFill>
                  <a:schemeClr val="tx1"/>
                </a:solidFill>
              </a:rPr>
              <a:t>в Японии День святого Валентина считается исключительно мужским праздником, поэтому подарки на этот праздник дарят в основном мужчинам, как правило, шоколад (в основном в виде фигурки святого Валентина), а также всевозможные одеколоны, бритвы и т. п. И если женщина подарила мужчине такую шоколадку, то ровно через месяц, 14 марта, он преподносит ей ответный подарок — белый шоколад.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142984"/>
            <a:ext cx="5429288" cy="4643470"/>
          </a:xfrm>
          <a:prstGeom prst="roundRect">
            <a:avLst/>
          </a:prstGeom>
          <a:blipFill>
            <a:blip r:embed="rId2"/>
            <a:stretch>
              <a:fillRect/>
            </a:stretch>
          </a:blip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429288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1643050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Япония</a:t>
            </a:r>
            <a:endParaRPr lang="ru-RU" sz="2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00232" y="1071546"/>
            <a:ext cx="5429288" cy="4714908"/>
          </a:xfrm>
          <a:prstGeom prst="roundRect">
            <a:avLst/>
          </a:prstGeom>
          <a:blipFill dpi="0" rotWithShape="1">
            <a:blip r:embed="rId2">
              <a:alphaModFix amt="30000"/>
            </a:blip>
            <a:srcRect/>
            <a:stretch>
              <a:fillRect/>
            </a:stretch>
          </a:blip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 В Саудовской Аравии этот праздник вообще запрещен. В стране даже существует специальная комиссия, которая строго следит за тем, чтобы День влюбленных никто не отмечал.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00232" y="1142984"/>
            <a:ext cx="5429288" cy="4643470"/>
          </a:xfrm>
          <a:prstGeom prst="roundRect">
            <a:avLst/>
          </a:prstGeom>
          <a:solidFill>
            <a:srgbClr val="DA32C2"/>
          </a:solidFill>
          <a:ln w="31750">
            <a:solidFill>
              <a:srgbClr val="D4F6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 dirty="0" smtClean="0"/>
              <a:t>Почти во всех странах в День святого Валентина принято дарить любимым подарки и </a:t>
            </a:r>
            <a:r>
              <a:rPr lang="ru-RU" sz="2400" dirty="0" err="1" smtClean="0"/>
              <a:t>валентинки</a:t>
            </a:r>
            <a:r>
              <a:rPr lang="ru-RU" sz="2400" dirty="0" smtClean="0"/>
              <a:t>. А еще в этот день любят устраивать свадьбы и венчаться. Но нужно отметить, что День святого Валентина популярен все-таки не везде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071546"/>
            <a:ext cx="5429288" cy="4714908"/>
          </a:xfrm>
          <a:prstGeom prst="rect">
            <a:avLst/>
          </a:prstGeom>
          <a:solidFill>
            <a:srgbClr val="DA32C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643966" y="6429396"/>
            <a:ext cx="214314" cy="214314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FAFC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14282" y="2571744"/>
            <a:ext cx="1500166" cy="1214446"/>
          </a:xfrm>
          <a:prstGeom prst="rightArrow">
            <a:avLst/>
          </a:prstGeom>
          <a:solidFill>
            <a:schemeClr val="bg1"/>
          </a:solidFill>
          <a:ln>
            <a:solidFill>
              <a:srgbClr val="DA32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Нажми на карточку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D83CA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1106</TotalTime>
  <Words>429</Words>
  <Application>Microsoft Office PowerPoint</Application>
  <PresentationFormat>Экран (4:3)</PresentationFormat>
  <Paragraphs>66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Arial Black</vt:lpstr>
      <vt:lpstr>Times New Roman</vt:lpstr>
      <vt:lpstr>Propisi</vt:lpstr>
      <vt:lpstr>Тема Office</vt:lpstr>
      <vt:lpstr>Слайд 1</vt:lpstr>
      <vt:lpstr>                                                                                                          </vt:lpstr>
      <vt:lpstr>                                                                                                          </vt:lpstr>
      <vt:lpstr>                                                                                                     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http://fotocom art.narod.ru/_ph/5/2/901051315.jpg?1449913078 – фон   http://osenseis.com/wp-content/uploads/angelitos-bebe-8.png  - ангелочек  http://www.arinasorokina.ru/wp-content/uploads/2012/05/clipart-16.png - девочка и мальчик   http://ped-kopilka.ru/shkolnye-prazdniki/den-svjatogo-valentina/den-svjatogo-valentina-istorija-prazdnika.html-   День святого Валентина. История праздника  http://detskiychas.ru/obo_vsyom/victorina/victorina_ko_dnyu_valentina/ -  вопросы викторины                   Франция      Англия    Америка   Япония                                Саудовская Аравия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Yufereva</cp:lastModifiedBy>
  <cp:revision>125</cp:revision>
  <dcterms:created xsi:type="dcterms:W3CDTF">2016-01-09T13:55:25Z</dcterms:created>
  <dcterms:modified xsi:type="dcterms:W3CDTF">2017-02-14T17:06:16Z</dcterms:modified>
</cp:coreProperties>
</file>